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3539"/>
  </p:normalViewPr>
  <p:slideViewPr>
    <p:cSldViewPr snapToGrid="0" snapToObjects="1">
      <p:cViewPr varScale="1">
        <p:scale>
          <a:sx n="102" d="100"/>
          <a:sy n="102" d="100"/>
        </p:scale>
        <p:origin x="1104" y="114"/>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2/27/2025</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2/27/2025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TELE.3 Issue 2 2025</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21 January 2025</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309564" y="188914"/>
            <a:ext cx="7129463" cy="719137"/>
          </a:xfrm>
        </p:spPr>
        <p:txBody>
          <a:bodyPr/>
          <a:lstStyle/>
          <a:p>
            <a:pPr eaLnBrk="1" hangingPunct="1">
              <a:defRPr/>
            </a:pPr>
            <a:r>
              <a:rPr sz="2400" dirty="0"/>
              <a:t>ENA EREC </a:t>
            </a:r>
            <a:r>
              <a:rPr lang="en-US" sz="2400" dirty="0"/>
              <a:t>TELE.3</a:t>
            </a:r>
            <a:r>
              <a:rPr sz="2400" dirty="0"/>
              <a:t> Issue </a:t>
            </a:r>
            <a:r>
              <a:rPr lang="en-US" sz="2400" dirty="0"/>
              <a:t>2</a:t>
            </a:r>
            <a:r>
              <a:rPr sz="2400" dirty="0"/>
              <a:t> 202</a:t>
            </a:r>
            <a:r>
              <a:rPr lang="en-US" sz="2400" dirty="0"/>
              <a:t>5</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501208" y="1306116"/>
            <a:ext cx="11189583" cy="748923"/>
          </a:xfrm>
          <a:ln/>
        </p:spPr>
        <p:txBody>
          <a:bodyPr wrap="square">
            <a:spAutoFit/>
          </a:bodyPr>
          <a:lstStyle/>
          <a:p>
            <a:pPr algn="ctr">
              <a:spcBef>
                <a:spcPct val="50000"/>
              </a:spcBef>
              <a:buNone/>
            </a:pPr>
            <a:r>
              <a:rPr lang="en-GB" sz="2400" b="1" u="sng" dirty="0">
                <a:solidFill>
                  <a:srgbClr val="1F538D"/>
                </a:solidFill>
                <a:cs typeface="Arial" panose="020B0604020202020204" pitchFamily="34" charset="0"/>
              </a:rPr>
              <a:t>Code of practice for overhead to underground optical cable connections</a:t>
            </a:r>
          </a:p>
          <a:p>
            <a:pPr algn="ctr">
              <a:spcBef>
                <a:spcPct val="50000"/>
              </a:spcBef>
              <a:buFont typeface="Arial" panose="020B0604020202020204" pitchFamily="34" charset="0"/>
              <a:buNone/>
            </a:pP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377430"/>
            <a:ext cx="11438731" cy="936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sz="1800" b="1" dirty="0">
                <a:solidFill>
                  <a:schemeClr val="bg1"/>
                </a:solidFill>
                <a:cs typeface="Times New Roman" panose="02020603050405020304" pitchFamily="18" charset="0"/>
              </a:rPr>
              <a:t>Code of practice describing overhead to underground connections for optical cable systems on overhead power lines. The document presents typical installation systems and considers both new build and retrofit situations.</a:t>
            </a:r>
          </a:p>
          <a:p>
            <a:pPr marL="0" indent="0">
              <a:spcBef>
                <a:spcPct val="50000"/>
              </a:spcBef>
              <a:buNone/>
              <a:defRPr/>
            </a:pPr>
            <a:endParaRPr lang="en-GB" altLang="en-US" sz="1800" b="1" dirty="0">
              <a:solidFill>
                <a:schemeClr val="bg1"/>
              </a:solidFill>
              <a:cs typeface="Times New Roman" panose="02020603050405020304" pitchFamily="18" charset="0"/>
            </a:endParaRP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4" y="3497260"/>
            <a:ext cx="5316795" cy="2484000"/>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182563" lvl="2" indent="-174625">
              <a:lnSpc>
                <a:spcPct val="110000"/>
              </a:lnSpc>
              <a:spcBef>
                <a:spcPts val="200"/>
              </a:spcBef>
              <a:buClr>
                <a:schemeClr val="accent4"/>
              </a:buClr>
              <a:defRPr/>
            </a:pPr>
            <a:r>
              <a:rPr lang="en-GB" sz="1300" dirty="0">
                <a:latin typeface="+mn-lt"/>
              </a:rPr>
              <a:t>Describes overhead to underground connections for optical cable systems on overhead power lines. The engineering and security requirements for existing and new cable installations from ground level, or the first chamber if in the vicinity of the tower or pole, up to the splice enclosure are considered. Environmental and mechanical requirements of splice enclosures are also considered.</a:t>
            </a:r>
          </a:p>
          <a:p>
            <a:pPr marL="182563" lvl="2" indent="-174625">
              <a:lnSpc>
                <a:spcPct val="110000"/>
              </a:lnSpc>
              <a:spcBef>
                <a:spcPts val="200"/>
              </a:spcBef>
              <a:buClr>
                <a:schemeClr val="accent4"/>
              </a:buClr>
              <a:defRPr/>
            </a:pPr>
            <a:r>
              <a:rPr lang="en-GB" sz="1300" dirty="0">
                <a:latin typeface="+mn-lt"/>
              </a:rPr>
              <a:t>Testing of the installations mentioned in this document, splicing arrangements and fibre management within the splice enclosure are beyond the scope of this document.</a:t>
            </a:r>
          </a:p>
          <a:p>
            <a:pPr marL="182563" lvl="2" indent="-174625">
              <a:lnSpc>
                <a:spcPct val="110000"/>
              </a:lnSpc>
              <a:spcBef>
                <a:spcPts val="200"/>
              </a:spcBef>
              <a:buClr>
                <a:schemeClr val="accent4"/>
              </a:buClr>
              <a:defRPr/>
            </a:pPr>
            <a:endParaRPr lang="en-GB" sz="1300" dirty="0">
              <a:latin typeface="+mn-lt"/>
            </a:endParaRPr>
          </a:p>
          <a:p>
            <a:pPr marL="182563" lvl="2" indent="-174625">
              <a:lnSpc>
                <a:spcPct val="110000"/>
              </a:lnSpc>
              <a:spcBef>
                <a:spcPts val="200"/>
              </a:spcBef>
              <a:buClr>
                <a:schemeClr val="accent4"/>
              </a:buClr>
              <a:defRPr/>
            </a:pPr>
            <a:endParaRPr lang="en-GB" altLang="en-US" sz="1300" dirty="0">
              <a:latin typeface="+mn-lt"/>
            </a:endParaRP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848739" y="3635821"/>
            <a:ext cx="4032250" cy="597984"/>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GB" altLang="en-US" sz="1300" dirty="0">
                <a:latin typeface="+mn-lt"/>
              </a:rPr>
              <a:t>1</a:t>
            </a:r>
            <a:r>
              <a:rPr lang="en-GB" altLang="en-US" sz="1300" baseline="30000" dirty="0">
                <a:latin typeface="+mn-lt"/>
              </a:rPr>
              <a:t>st</a:t>
            </a:r>
            <a:r>
              <a:rPr lang="en-GB" altLang="en-US" sz="1300" dirty="0">
                <a:latin typeface="+mn-lt"/>
              </a:rPr>
              <a:t> Issue: March 2016 - Published</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367505" y="188914"/>
            <a:ext cx="7129463" cy="719137"/>
          </a:xfrm>
        </p:spPr>
        <p:txBody>
          <a:bodyPr/>
          <a:lstStyle/>
          <a:p>
            <a:pPr eaLnBrk="1" hangingPunct="1">
              <a:defRPr/>
            </a:pPr>
            <a:r>
              <a:rPr sz="2400" dirty="0"/>
              <a:t>ENA EREC </a:t>
            </a:r>
            <a:r>
              <a:rPr lang="en-US" sz="2400" dirty="0"/>
              <a:t>TELE.3</a:t>
            </a:r>
            <a:r>
              <a:rPr sz="2400" dirty="0"/>
              <a:t> Issue </a:t>
            </a:r>
            <a:r>
              <a:rPr lang="en-US" sz="2400" dirty="0"/>
              <a:t>2</a:t>
            </a:r>
            <a:r>
              <a:rPr sz="2400" dirty="0"/>
              <a:t> 202</a:t>
            </a:r>
            <a:r>
              <a:rPr lang="en-US" sz="2400" dirty="0"/>
              <a:t>5</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4" y="1328737"/>
            <a:ext cx="8235319"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marL="266700" lvl="2" indent="-258763">
              <a:lnSpc>
                <a:spcPts val="2200"/>
              </a:lnSpc>
              <a:spcBef>
                <a:spcPts val="400"/>
              </a:spcBef>
              <a:buClr>
                <a:schemeClr val="accent4"/>
              </a:buClr>
            </a:pPr>
            <a:r>
              <a:rPr lang="en-US" altLang="en-US" sz="1900" dirty="0">
                <a:latin typeface="+mn-lt"/>
              </a:rPr>
              <a:t>All reference to ENA TS 43-126 Parts 1 to 4 changed to ENA TS 43-126.</a:t>
            </a:r>
          </a:p>
          <a:p>
            <a:pPr marL="266700" lvl="2" indent="-258763">
              <a:lnSpc>
                <a:spcPts val="2200"/>
              </a:lnSpc>
              <a:spcBef>
                <a:spcPts val="400"/>
              </a:spcBef>
              <a:buClr>
                <a:schemeClr val="accent4"/>
              </a:buClr>
            </a:pPr>
            <a:r>
              <a:rPr lang="en-US" altLang="en-US" sz="1900" dirty="0">
                <a:latin typeface="+mn-lt"/>
              </a:rPr>
              <a:t>Clarity that testing is not included in the scope of the document. </a:t>
            </a:r>
          </a:p>
          <a:p>
            <a:pPr marL="266700" lvl="2" indent="-258763">
              <a:lnSpc>
                <a:spcPts val="2200"/>
              </a:lnSpc>
              <a:spcBef>
                <a:spcPts val="400"/>
              </a:spcBef>
              <a:buClr>
                <a:schemeClr val="accent4"/>
              </a:buClr>
            </a:pPr>
            <a:r>
              <a:rPr lang="en-US" altLang="en-US" sz="1900" dirty="0">
                <a:latin typeface="+mn-lt"/>
              </a:rPr>
              <a:t>Update to references and gender neutral references in several places of the text.</a:t>
            </a:r>
          </a:p>
          <a:p>
            <a:pPr marL="266700" lvl="2" indent="-258763">
              <a:lnSpc>
                <a:spcPts val="2200"/>
              </a:lnSpc>
              <a:spcBef>
                <a:spcPts val="400"/>
              </a:spcBef>
              <a:buClr>
                <a:schemeClr val="accent4"/>
              </a:buClr>
            </a:pPr>
            <a:r>
              <a:rPr lang="en-US" altLang="en-US" sz="1900" dirty="0">
                <a:latin typeface="+mn-lt"/>
              </a:rPr>
              <a:t>Reference to CPNI , this has now been replaced by National Protective Security Authority (NPSA).</a:t>
            </a:r>
          </a:p>
          <a:p>
            <a:pPr marL="266700" lvl="2" indent="-258763">
              <a:lnSpc>
                <a:spcPts val="2200"/>
              </a:lnSpc>
              <a:spcBef>
                <a:spcPts val="400"/>
              </a:spcBef>
              <a:buClr>
                <a:schemeClr val="accent4"/>
              </a:buClr>
            </a:pPr>
            <a:r>
              <a:rPr lang="en-US" altLang="en-US" sz="1900" dirty="0">
                <a:latin typeface="+mn-lt"/>
              </a:rPr>
              <a:t>Figure 1 updated to include the relevant keys e.g. OPGW and the splice location. </a:t>
            </a:r>
          </a:p>
          <a:p>
            <a:pPr marL="266700" lvl="2" indent="-258763">
              <a:lnSpc>
                <a:spcPts val="2200"/>
              </a:lnSpc>
              <a:spcBef>
                <a:spcPts val="400"/>
              </a:spcBef>
              <a:buClr>
                <a:schemeClr val="accent4"/>
              </a:buClr>
            </a:pPr>
            <a:r>
              <a:rPr lang="en-US" altLang="en-US" sz="1900" dirty="0">
                <a:latin typeface="+mn-lt"/>
              </a:rPr>
              <a:t>Deletion of note in Table 1 with approximate fabricated system component cost of £200/tower.</a:t>
            </a:r>
          </a:p>
          <a:p>
            <a:pPr marL="266700" lvl="2" indent="-258763">
              <a:lnSpc>
                <a:spcPts val="2200"/>
              </a:lnSpc>
              <a:spcBef>
                <a:spcPts val="400"/>
              </a:spcBef>
              <a:buClr>
                <a:schemeClr val="accent4"/>
              </a:buClr>
            </a:pPr>
            <a:r>
              <a:rPr lang="en-US" altLang="en-US" sz="1900" dirty="0">
                <a:latin typeface="+mn-lt"/>
              </a:rPr>
              <a:t>Addition of consideration for use of IP67 in areas prone to flooding included in Clause 7.1.1.</a:t>
            </a:r>
          </a:p>
          <a:p>
            <a:pPr marL="266700" lvl="2" indent="-258763">
              <a:lnSpc>
                <a:spcPts val="2200"/>
              </a:lnSpc>
              <a:spcBef>
                <a:spcPts val="400"/>
              </a:spcBef>
              <a:buClr>
                <a:schemeClr val="accent4"/>
              </a:buClr>
            </a:pPr>
            <a:r>
              <a:rPr lang="en-US" altLang="en-US" sz="1900" dirty="0">
                <a:latin typeface="+mn-lt"/>
              </a:rPr>
              <a:t>Removal of both documents in bibliography as not referenced.</a:t>
            </a:r>
          </a:p>
          <a:p>
            <a:pPr lvl="1">
              <a:spcBef>
                <a:spcPts val="600"/>
              </a:spcBef>
              <a:buFont typeface="Symbol" panose="05050102010706020507" pitchFamily="18" charset="2"/>
              <a:buChar char=""/>
            </a:pPr>
            <a:endParaRPr lang="en-GB" altLang="en-US" sz="1400" dirty="0">
              <a:solidFill>
                <a:srgbClr val="1F538D"/>
              </a:solidFill>
              <a:cs typeface="Times New Roman" panose="02020603050405020304" pitchFamily="18" charset="0"/>
            </a:endParaRP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169277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b="1" dirty="0">
                <a:solidFill>
                  <a:schemeClr val="bg1"/>
                </a:solidFill>
                <a:cs typeface="Times New Roman" panose="02020603050405020304" pitchFamily="18" charset="0"/>
              </a:rPr>
              <a:t>Scope clarified to not include testing of installations.</a:t>
            </a:r>
          </a:p>
          <a:p>
            <a:pPr marL="0" indent="0">
              <a:spcBef>
                <a:spcPct val="50000"/>
              </a:spcBef>
              <a:buNone/>
              <a:defRPr/>
            </a:pPr>
            <a:r>
              <a:rPr lang="en-GB" altLang="en-US" b="1" dirty="0">
                <a:solidFill>
                  <a:schemeClr val="bg1"/>
                </a:solidFill>
                <a:cs typeface="Times New Roman" panose="02020603050405020304" pitchFamily="18" charset="0"/>
              </a:rPr>
              <a:t>General update to terms, definitions and references throughout the document.</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Medium</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sz="2400" dirty="0"/>
              <a:t>ENA EREC </a:t>
            </a:r>
            <a:r>
              <a:rPr lang="en-US" sz="2400" dirty="0"/>
              <a:t>TELE.3</a:t>
            </a:r>
            <a:r>
              <a:rPr sz="2400" dirty="0"/>
              <a:t> Issue </a:t>
            </a:r>
            <a:r>
              <a:rPr lang="en-US" sz="2400" dirty="0"/>
              <a:t>2</a:t>
            </a:r>
            <a:r>
              <a:rPr sz="2400" dirty="0"/>
              <a:t> 202</a:t>
            </a:r>
            <a:r>
              <a:rPr lang="en-US" sz="2400" dirty="0"/>
              <a:t>5</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359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GB" altLang="en-US" sz="1900" dirty="0">
                <a:latin typeface="+mn-lt"/>
              </a:rPr>
              <a:t>Primarily, staff, who are tasked with the design and installation of optical cable connections on overhead power lines. ENA Member Companies should review their relevant documentation and  update, as necessary.</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3224804"/>
            <a:ext cx="8135937"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00598E"/>
                </a:solidFill>
                <a:cs typeface="Times New Roman" panose="02020603050405020304" pitchFamily="18" charset="0"/>
              </a:rPr>
              <a:t>Although only a medium revision, the additional guidance should be useful for staff of ENA Member Companies</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348798" y="188914"/>
            <a:ext cx="7129463" cy="719137"/>
          </a:xfrm>
        </p:spPr>
        <p:txBody>
          <a:bodyPr/>
          <a:lstStyle/>
          <a:p>
            <a:pPr>
              <a:defRPr/>
            </a:pPr>
            <a:r>
              <a:rPr sz="2400" dirty="0"/>
              <a:t>ENA EREC </a:t>
            </a:r>
            <a:r>
              <a:rPr lang="en-US" sz="2400" dirty="0"/>
              <a:t>TELE.3</a:t>
            </a:r>
            <a:r>
              <a:rPr sz="2400" dirty="0"/>
              <a:t> Issue </a:t>
            </a:r>
            <a:r>
              <a:rPr lang="en-US" sz="2400" dirty="0"/>
              <a:t>2</a:t>
            </a:r>
            <a:r>
              <a:rPr sz="2400" dirty="0"/>
              <a:t> 202</a:t>
            </a:r>
            <a:r>
              <a:rPr lang="en-US" sz="2400" dirty="0"/>
              <a:t>5</a:t>
            </a:r>
            <a:br>
              <a:rPr sz="2400" dirty="0">
                <a:solidFill>
                  <a:prstClr val="white"/>
                </a:solidFill>
              </a:rPr>
            </a:br>
            <a:r>
              <a:rPr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275338276"/>
              </p:ext>
            </p:extLst>
          </p:nvPr>
        </p:nvGraphicFramePr>
        <p:xfrm>
          <a:off x="2568218" y="1817791"/>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mn-ea"/>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rPr>
                        <a:t>Nil</a:t>
                      </a:r>
                      <a:endParaRPr lang="en-GB" sz="1100" kern="1200" dirty="0">
                        <a:solidFill>
                          <a:srgbClr val="000000"/>
                        </a:solidFill>
                        <a:effectLst/>
                        <a:latin typeface="+mn-lt"/>
                        <a:ea typeface="+mn-ea"/>
                        <a:cs typeface="+mn-cs"/>
                      </a:endParaRPr>
                    </a:p>
                  </a:txBody>
                  <a:tcPr marL="60436" marR="60436" marT="0" marB="0"/>
                </a:tc>
                <a:tc>
                  <a:txBody>
                    <a:bodyPr/>
                    <a:lstStyle/>
                    <a:p>
                      <a:pPr marL="0" marR="0">
                        <a:spcBef>
                          <a:spcPts val="0"/>
                        </a:spcBef>
                        <a:spcAft>
                          <a:spcPts val="0"/>
                        </a:spcAft>
                      </a:pPr>
                      <a:endParaRPr lang="en-GB" sz="110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Minor</a:t>
                      </a:r>
                      <a:endParaRPr lang="en-GB" sz="1100" dirty="0">
                        <a:solidFill>
                          <a:srgbClr val="000000"/>
                        </a:solidFill>
                        <a:effectLst/>
                        <a:latin typeface="Arial" panose="020B0604020202020204" pitchFamily="34" charset="0"/>
                        <a:ea typeface="+mn-ea"/>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Minor amendments to references in document.</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541231" y="1393697"/>
            <a:ext cx="10038896"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marL="266700" lvl="2" indent="-258763">
              <a:lnSpc>
                <a:spcPts val="2200"/>
              </a:lnSpc>
              <a:spcBef>
                <a:spcPts val="400"/>
              </a:spcBef>
              <a:buClr>
                <a:schemeClr val="accent4"/>
              </a:buClr>
            </a:pPr>
            <a:r>
              <a:rPr lang="en-GB" altLang="en-US" sz="1900" dirty="0">
                <a:latin typeface="+mn-lt"/>
              </a:rPr>
              <a:t>ENA EREC TELE.3 Issue 2 2025 is a medium revision of Issue 1.</a:t>
            </a:r>
          </a:p>
          <a:p>
            <a:pPr marL="266700" lvl="2" indent="-258763">
              <a:lnSpc>
                <a:spcPts val="2200"/>
              </a:lnSpc>
              <a:spcBef>
                <a:spcPts val="400"/>
              </a:spcBef>
              <a:buClr>
                <a:schemeClr val="accent4"/>
              </a:buClr>
            </a:pPr>
            <a:r>
              <a:rPr lang="en-GB" altLang="en-US" sz="1900" dirty="0">
                <a:latin typeface="+mn-lt"/>
              </a:rPr>
              <a:t>ENA Member Companies to review their relevant documentation and operating procedures for the design and installation of optical cable connections on overhead power lines.</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idx="4294967295"/>
          </p:nvPr>
        </p:nvSpPr>
        <p:spPr>
          <a:xfrm>
            <a:off x="305255" y="188914"/>
            <a:ext cx="7129463" cy="719137"/>
          </a:xfrm>
        </p:spPr>
        <p:txBody>
          <a:bodyPr/>
          <a:lstStyle/>
          <a:p>
            <a:pPr eaLnBrk="1" hangingPunct="1">
              <a:defRPr/>
            </a:pPr>
            <a:r>
              <a:rPr sz="2400" dirty="0"/>
              <a:t>ENA EREC </a:t>
            </a:r>
            <a:r>
              <a:rPr lang="en-US" sz="2400" dirty="0"/>
              <a:t>TELE.3</a:t>
            </a:r>
            <a:r>
              <a:rPr sz="2400" dirty="0"/>
              <a:t> Issue </a:t>
            </a:r>
            <a:r>
              <a:rPr lang="en-US" sz="2400" dirty="0"/>
              <a:t>2</a:t>
            </a:r>
            <a:r>
              <a:rPr sz="2400" dirty="0"/>
              <a:t> 202</a:t>
            </a:r>
            <a:r>
              <a:rPr lang="en-US" sz="2400" dirty="0"/>
              <a:t>5</a:t>
            </a:r>
            <a:br>
              <a:rPr sz="2400" dirty="0"/>
            </a:br>
            <a:r>
              <a:rPr sz="2400" dirty="0"/>
              <a:t>Revision Summary</a:t>
            </a:r>
          </a:p>
        </p:txBody>
      </p:sp>
      <p:sp>
        <p:nvSpPr>
          <p:cNvPr id="8" name="Rectangle 7">
            <a:extLst>
              <a:ext uri="{FF2B5EF4-FFF2-40B4-BE49-F238E27FC236}">
                <a16:creationId xmlns:a16="http://schemas.microsoft.com/office/drawing/2014/main" id="{24B462C5-A605-426F-9F2C-1C198511F91A}"/>
              </a:ext>
            </a:extLst>
          </p:cNvPr>
          <p:cNvSpPr/>
          <p:nvPr/>
        </p:nvSpPr>
        <p:spPr>
          <a:xfrm>
            <a:off x="2927648" y="4287030"/>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AE073FB1-5B2F-4EB5-A544-A76696150D3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AD3A548-A1E0-44F6-86C2-A5326A328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59</TotalTime>
  <Words>539</Words>
  <Application>Microsoft Office PowerPoint</Application>
  <PresentationFormat>Widescreen</PresentationFormat>
  <Paragraphs>67</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Symbol</vt:lpstr>
      <vt:lpstr>System Font Regular</vt:lpstr>
      <vt:lpstr>Times New Roman</vt:lpstr>
      <vt:lpstr>Office Theme</vt:lpstr>
      <vt:lpstr>Energy Networks Association</vt:lpstr>
      <vt:lpstr>ENA EREC TELE.3 Issue 2 2025 Revision Summary</vt:lpstr>
      <vt:lpstr>ENA EREC TELE.3 Issue 2 2025 Revision Summary</vt:lpstr>
      <vt:lpstr>ENA EREC TELE.3 Issue 2 2025 Revision Summary</vt:lpstr>
      <vt:lpstr>ENA EREC TELE.3 Issue 2 2025 Revision Summary</vt:lpstr>
      <vt:lpstr>ENA EREC TELE.3 Issue 2 2025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Rhys Thomas</cp:lastModifiedBy>
  <cp:revision>16</cp:revision>
  <dcterms:created xsi:type="dcterms:W3CDTF">2021-02-25T16:00:29Z</dcterms:created>
  <dcterms:modified xsi:type="dcterms:W3CDTF">2025-02-27T17:44:25Z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